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matic SC"/>
      <p:regular r:id="rId11"/>
      <p:bold r:id="rId12"/>
    </p:embeddedFont>
    <p:embeddedFont>
      <p:font typeface="Source Code Pro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6D5C10E-3C44-48A1-8E24-6B87EEE6CE9D}">
  <a:tblStyle styleId="{F6D5C10E-3C44-48A1-8E24-6B87EEE6CE9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maticSC-regular.fntdata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font" Target="fonts/AmaticSC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</a:t>
            </a:r>
            <a:endParaRPr/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ZhenYang, KaiSheng, Haidah, YongQing</a:t>
            </a:r>
            <a:endParaRPr/>
          </a:p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</a:t>
            </a:r>
            <a:endParaRPr/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311700" y="1093850"/>
            <a:ext cx="8520600" cy="37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44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	</a:t>
            </a:r>
            <a:r>
              <a:rPr lang="en"/>
              <a:t>[Intermediate] The impurity level (in ppm) is routinely measured in a chemical product. The following sample data (in ppm) were observed in a recent test:</a:t>
            </a:r>
            <a:endParaRPr/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it be claimed that the median impurity level is less than 2.5 ppm? Conduct a suitable hypothesis test at a 5% level of significance.</a:t>
            </a:r>
            <a:endParaRPr/>
          </a:p>
        </p:txBody>
      </p:sp>
      <p:graphicFrame>
        <p:nvGraphicFramePr>
          <p:cNvPr id="65" name="Shape 65"/>
          <p:cNvGraphicFramePr/>
          <p:nvPr/>
        </p:nvGraphicFramePr>
        <p:xfrm>
          <a:off x="941275" y="230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{F6D5C10E-3C44-48A1-8E24-6B87EEE6CE9D}</a:tableStyleId>
              </a:tblPr>
              <a:tblGrid>
                <a:gridCol w="1009650"/>
                <a:gridCol w="1009650"/>
                <a:gridCol w="1009650"/>
                <a:gridCol w="1009650"/>
                <a:gridCol w="1009650"/>
                <a:gridCol w="1009650"/>
                <a:gridCol w="1009650"/>
              </a:tblGrid>
              <a:tr h="257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2.4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2.5 (0)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1.7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1.6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1.9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2.6 (-)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1.3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57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1.9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2.0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2.5 (0)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2.6 (-)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2.3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2.0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1.8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2571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1.3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1.7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2.0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1.9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2.3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1.9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/>
                        <a:t>2.4 (+)</a:t>
                      </a:r>
                      <a:endParaRPr/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66" name="Shape 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292850"/>
            <a:ext cx="85206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</a:t>
            </a:r>
            <a:endParaRPr/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228675"/>
            <a:ext cx="8520600" cy="3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H0: m = 2.5ppm</a:t>
            </a:r>
            <a:endParaRPr/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H1: m &lt; 2.5ppm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45720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P-value</a:t>
            </a:r>
            <a:endParaRPr b="1" sz="42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number of signs,n = 19</a:t>
            </a:r>
            <a:endParaRPr/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Total number of sign ‘+’, r = 17</a:t>
            </a:r>
            <a:endParaRPr/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P(&lt;=17): Binom dist. (17,19,0.5,1) = 0.999962</a:t>
            </a:r>
            <a:endParaRPr b="1" sz="42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&amp; Formal Conclusion </a:t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: </a:t>
            </a:r>
            <a:r>
              <a:rPr lang="en"/>
              <a:t>Since p value is more than 5%, we cannot reject the null hypothesis.  </a:t>
            </a:r>
            <a:endParaRPr/>
          </a:p>
          <a:p>
            <a:pPr indent="0" lvl="0" marL="45720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/>
              <a:t>Formal conclusion : </a:t>
            </a:r>
            <a:r>
              <a:rPr lang="en"/>
              <a:t>There is insufficient evidence at the 5% level of significance to reject the statement that the median impurity level is less than 2.55ppm.</a:t>
            </a:r>
            <a:endParaRPr/>
          </a:p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345501" y="4350498"/>
            <a:ext cx="802600" cy="7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171850" y="251900"/>
            <a:ext cx="36066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Amatic SC"/>
                <a:ea typeface="Amatic SC"/>
                <a:cs typeface="Amatic SC"/>
                <a:sym typeface="Amatic SC"/>
              </a:rPr>
              <a:t>THANKYOU :-)</a:t>
            </a:r>
            <a:endParaRPr sz="72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